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40233600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81807" indent="62352" algn="r" rtl="1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65504" indent="122814" algn="r" rtl="1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449201" indent="183277" algn="r" rtl="1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932896" indent="243739" algn="r" rtl="1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720793" algn="r" defTabSz="1088316" rtl="1" eaLnBrk="1" latinLnBrk="0" hangingPunct="1"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3264950" algn="r" defTabSz="1088316" rtl="1" eaLnBrk="1" latinLnBrk="0" hangingPunct="1"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809109" algn="r" defTabSz="1088316" rtl="1" eaLnBrk="1" latinLnBrk="0" hangingPunct="1"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4353268" algn="r" defTabSz="1088316" rtl="1" eaLnBrk="1" latinLnBrk="0" hangingPunct="1">
      <a:defRPr kumimoji="1" sz="25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206" userDrawn="1">
          <p15:clr>
            <a:srgbClr val="A4A3A4"/>
          </p15:clr>
        </p15:guide>
        <p15:guide id="2" pos="7863" userDrawn="1">
          <p15:clr>
            <a:srgbClr val="A4A3A4"/>
          </p15:clr>
        </p15:guide>
        <p15:guide id="3" orient="horz" pos="12672">
          <p15:clr>
            <a:srgbClr val="A4A3A4"/>
          </p15:clr>
        </p15:guide>
        <p15:guide id="4" pos="10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tium" initials="p" lastIdx="1" clrIdx="0">
    <p:extLst>
      <p:ext uri="{19B8F6BF-5375-455C-9EA6-DF929625EA0E}">
        <p15:presenceInfo xmlns:p15="http://schemas.microsoft.com/office/powerpoint/2012/main" userId="pentiu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848"/>
    <a:srgbClr val="F6882E"/>
    <a:srgbClr val="00CC99"/>
    <a:srgbClr val="66FF66"/>
    <a:srgbClr val="CC99FF"/>
    <a:srgbClr val="CC00FF"/>
    <a:srgbClr val="D4ECBA"/>
    <a:srgbClr val="FFFF99"/>
    <a:srgbClr val="F0D5D4"/>
    <a:srgbClr val="C1B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3322" autoAdjust="0"/>
  </p:normalViewPr>
  <p:slideViewPr>
    <p:cSldViewPr>
      <p:cViewPr>
        <p:scale>
          <a:sx n="52" d="100"/>
          <a:sy n="52" d="100"/>
        </p:scale>
        <p:origin x="29" y="-950"/>
      </p:cViewPr>
      <p:guideLst>
        <p:guide orient="horz" pos="11206"/>
        <p:guide pos="7863"/>
        <p:guide orient="horz" pos="12672"/>
        <p:guide pos="10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D59EDDA-1B3E-4AC9-AA18-C9DF335531E5}" type="datetimeFigureOut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fld id="{22612969-F711-4D8D-8574-EB582798B97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73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27238" y="685800"/>
            <a:ext cx="2803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4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4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91B11F-CBA7-4875-9178-513092A3CB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1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81807" algn="r" rtl="1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65504" algn="r" rtl="1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49201" algn="r" rtl="1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32896" algn="r" rtl="1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417968" algn="l" defTabSz="9671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01562" algn="l" defTabSz="9671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5154" algn="l" defTabSz="9671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68748" algn="l" defTabSz="9671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1F5CF-3E4F-4BC7-AE4E-D5D3D01E4E4F}" type="slidenum">
              <a:rPr lang="ar-SA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27238" y="685800"/>
            <a:ext cx="2803525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7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2" y="12498500"/>
            <a:ext cx="27980641" cy="86241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2" y="22799040"/>
            <a:ext cx="23042881" cy="10281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4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95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43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90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38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686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34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58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07292-2E9F-44F5-824D-62E6E3CBC2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E8765-24B2-4FB1-9F1A-EBF8BAB9B0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39" y="1611213"/>
            <a:ext cx="7406641" cy="343289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1" y="1611213"/>
            <a:ext cx="21671280" cy="343289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48BB-79F2-4E01-B728-DCE7084D471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E228-6F86-43F7-9A4D-C3C28B6C5B1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9" y="25853817"/>
            <a:ext cx="27980641" cy="7990839"/>
          </a:xfrm>
        </p:spPr>
        <p:txBody>
          <a:bodyPr anchor="t"/>
          <a:lstStyle>
            <a:lvl1pPr algn="l">
              <a:defRPr sz="17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9" y="17052718"/>
            <a:ext cx="27980641" cy="8801099"/>
          </a:xfrm>
        </p:spPr>
        <p:txBody>
          <a:bodyPr anchor="b"/>
          <a:lstStyle>
            <a:lvl1pPr marL="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1pPr>
            <a:lvl2pPr marL="1947731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895462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84319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79092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3865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68638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3411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5818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1E2C6-693A-41DC-8316-52F3E754BC8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9387843"/>
            <a:ext cx="14538959" cy="26552316"/>
          </a:xfrm>
        </p:spPr>
        <p:txBody>
          <a:bodyPr/>
          <a:lstStyle>
            <a:lvl1pPr>
              <a:defRPr sz="11800"/>
            </a:lvl1pPr>
            <a:lvl2pPr>
              <a:defRPr sz="102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2" y="9387843"/>
            <a:ext cx="14538959" cy="26552316"/>
          </a:xfrm>
        </p:spPr>
        <p:txBody>
          <a:bodyPr/>
          <a:lstStyle>
            <a:lvl1pPr>
              <a:defRPr sz="11800"/>
            </a:lvl1pPr>
            <a:lvl2pPr>
              <a:defRPr sz="102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56D72-CDA3-437D-B7A3-7AEF023E912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9006000"/>
            <a:ext cx="14544676" cy="3753270"/>
          </a:xfrm>
        </p:spPr>
        <p:txBody>
          <a:bodyPr anchor="b"/>
          <a:lstStyle>
            <a:lvl1pPr marL="0" indent="0">
              <a:buNone/>
              <a:defRPr sz="10200" b="1"/>
            </a:lvl1pPr>
            <a:lvl2pPr marL="1947731" indent="0">
              <a:buNone/>
              <a:defRPr sz="8500" b="1"/>
            </a:lvl2pPr>
            <a:lvl3pPr marL="3895462" indent="0">
              <a:buNone/>
              <a:defRPr sz="7700" b="1"/>
            </a:lvl3pPr>
            <a:lvl4pPr marL="5843192" indent="0">
              <a:buNone/>
              <a:defRPr sz="6900" b="1"/>
            </a:lvl4pPr>
            <a:lvl5pPr marL="7790925" indent="0">
              <a:buNone/>
              <a:defRPr sz="6900" b="1"/>
            </a:lvl5pPr>
            <a:lvl6pPr marL="9738656" indent="0">
              <a:buNone/>
              <a:defRPr sz="6900" b="1"/>
            </a:lvl6pPr>
            <a:lvl7pPr marL="11686387" indent="0">
              <a:buNone/>
              <a:defRPr sz="6900" b="1"/>
            </a:lvl7pPr>
            <a:lvl8pPr marL="13634118" indent="0">
              <a:buNone/>
              <a:defRPr sz="6900" b="1"/>
            </a:lvl8pPr>
            <a:lvl9pPr marL="15581850" indent="0">
              <a:buNone/>
              <a:defRPr sz="6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12759267"/>
            <a:ext cx="14544676" cy="23180890"/>
          </a:xfrm>
        </p:spPr>
        <p:txBody>
          <a:bodyPr/>
          <a:lstStyle>
            <a:lvl1pPr>
              <a:defRPr sz="10200"/>
            </a:lvl1pPr>
            <a:lvl2pPr>
              <a:defRPr sz="85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4" y="9006000"/>
            <a:ext cx="14550391" cy="3753270"/>
          </a:xfrm>
        </p:spPr>
        <p:txBody>
          <a:bodyPr anchor="b"/>
          <a:lstStyle>
            <a:lvl1pPr marL="0" indent="0">
              <a:buNone/>
              <a:defRPr sz="10200" b="1"/>
            </a:lvl1pPr>
            <a:lvl2pPr marL="1947731" indent="0">
              <a:buNone/>
              <a:defRPr sz="8500" b="1"/>
            </a:lvl2pPr>
            <a:lvl3pPr marL="3895462" indent="0">
              <a:buNone/>
              <a:defRPr sz="7700" b="1"/>
            </a:lvl3pPr>
            <a:lvl4pPr marL="5843192" indent="0">
              <a:buNone/>
              <a:defRPr sz="6900" b="1"/>
            </a:lvl4pPr>
            <a:lvl5pPr marL="7790925" indent="0">
              <a:buNone/>
              <a:defRPr sz="6900" b="1"/>
            </a:lvl5pPr>
            <a:lvl6pPr marL="9738656" indent="0">
              <a:buNone/>
              <a:defRPr sz="6900" b="1"/>
            </a:lvl6pPr>
            <a:lvl7pPr marL="11686387" indent="0">
              <a:buNone/>
              <a:defRPr sz="6900" b="1"/>
            </a:lvl7pPr>
            <a:lvl8pPr marL="13634118" indent="0">
              <a:buNone/>
              <a:defRPr sz="6900" b="1"/>
            </a:lvl8pPr>
            <a:lvl9pPr marL="15581850" indent="0">
              <a:buNone/>
              <a:defRPr sz="6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4" y="12759267"/>
            <a:ext cx="14550391" cy="23180890"/>
          </a:xfrm>
        </p:spPr>
        <p:txBody>
          <a:bodyPr/>
          <a:lstStyle>
            <a:lvl1pPr>
              <a:defRPr sz="10200"/>
            </a:lvl1pPr>
            <a:lvl2pPr>
              <a:defRPr sz="85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28A56-EFD1-4DEC-AFC0-3BCD7D57B3B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DC15D-85D8-403F-AFDD-E5727F4609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0B-5F0C-4981-952B-1E098DF82E3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5" y="1601896"/>
            <a:ext cx="10829927" cy="6817361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1" y="1601898"/>
            <a:ext cx="18402300" cy="34338262"/>
          </a:xfrm>
        </p:spPr>
        <p:txBody>
          <a:bodyPr/>
          <a:lstStyle>
            <a:lvl1pPr>
              <a:defRPr sz="13700"/>
            </a:lvl1pPr>
            <a:lvl2pPr>
              <a:defRPr sz="11800"/>
            </a:lvl2pPr>
            <a:lvl3pPr>
              <a:defRPr sz="102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5" y="8419258"/>
            <a:ext cx="10829927" cy="27520903"/>
          </a:xfrm>
        </p:spPr>
        <p:txBody>
          <a:bodyPr/>
          <a:lstStyle>
            <a:lvl1pPr marL="0" indent="0">
              <a:buNone/>
              <a:defRPr sz="6000"/>
            </a:lvl1pPr>
            <a:lvl2pPr marL="1947731" indent="0">
              <a:buNone/>
              <a:defRPr sz="5200"/>
            </a:lvl2pPr>
            <a:lvl3pPr marL="3895462" indent="0">
              <a:buNone/>
              <a:defRPr sz="4300"/>
            </a:lvl3pPr>
            <a:lvl4pPr marL="5843192" indent="0">
              <a:buNone/>
              <a:defRPr sz="3800"/>
            </a:lvl4pPr>
            <a:lvl5pPr marL="7790925" indent="0">
              <a:buNone/>
              <a:defRPr sz="3800"/>
            </a:lvl5pPr>
            <a:lvl6pPr marL="9738656" indent="0">
              <a:buNone/>
              <a:defRPr sz="3800"/>
            </a:lvl6pPr>
            <a:lvl7pPr marL="11686387" indent="0">
              <a:buNone/>
              <a:defRPr sz="3800"/>
            </a:lvl7pPr>
            <a:lvl8pPr marL="13634118" indent="0">
              <a:buNone/>
              <a:defRPr sz="3800"/>
            </a:lvl8pPr>
            <a:lvl9pPr marL="15581850" indent="0">
              <a:buNone/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6BB0-68E2-441B-B24A-919CF80029E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8163519"/>
            <a:ext cx="19751040" cy="3324863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594947"/>
            <a:ext cx="19751040" cy="24140160"/>
          </a:xfrm>
        </p:spPr>
        <p:txBody>
          <a:bodyPr rtlCol="0">
            <a:normAutofit/>
          </a:bodyPr>
          <a:lstStyle>
            <a:lvl1pPr marL="0" indent="0">
              <a:buNone/>
              <a:defRPr sz="13700"/>
            </a:lvl1pPr>
            <a:lvl2pPr marL="1947731" indent="0">
              <a:buNone/>
              <a:defRPr sz="11800"/>
            </a:lvl2pPr>
            <a:lvl3pPr marL="3895462" indent="0">
              <a:buNone/>
              <a:defRPr sz="10200"/>
            </a:lvl3pPr>
            <a:lvl4pPr marL="5843192" indent="0">
              <a:buNone/>
              <a:defRPr sz="8500"/>
            </a:lvl4pPr>
            <a:lvl5pPr marL="7790925" indent="0">
              <a:buNone/>
              <a:defRPr sz="8500"/>
            </a:lvl5pPr>
            <a:lvl6pPr marL="9738656" indent="0">
              <a:buNone/>
              <a:defRPr sz="8500"/>
            </a:lvl6pPr>
            <a:lvl7pPr marL="11686387" indent="0">
              <a:buNone/>
              <a:defRPr sz="8500"/>
            </a:lvl7pPr>
            <a:lvl8pPr marL="13634118" indent="0">
              <a:buNone/>
              <a:defRPr sz="8500"/>
            </a:lvl8pPr>
            <a:lvl9pPr marL="15581850" indent="0">
              <a:buNone/>
              <a:defRPr sz="8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1488385"/>
            <a:ext cx="19751040" cy="4721856"/>
          </a:xfrm>
        </p:spPr>
        <p:txBody>
          <a:bodyPr/>
          <a:lstStyle>
            <a:lvl1pPr marL="0" indent="0">
              <a:buNone/>
              <a:defRPr sz="6000"/>
            </a:lvl1pPr>
            <a:lvl2pPr marL="1947731" indent="0">
              <a:buNone/>
              <a:defRPr sz="5200"/>
            </a:lvl2pPr>
            <a:lvl3pPr marL="3895462" indent="0">
              <a:buNone/>
              <a:defRPr sz="4300"/>
            </a:lvl3pPr>
            <a:lvl4pPr marL="5843192" indent="0">
              <a:buNone/>
              <a:defRPr sz="3800"/>
            </a:lvl4pPr>
            <a:lvl5pPr marL="7790925" indent="0">
              <a:buNone/>
              <a:defRPr sz="3800"/>
            </a:lvl5pPr>
            <a:lvl6pPr marL="9738656" indent="0">
              <a:buNone/>
              <a:defRPr sz="3800"/>
            </a:lvl6pPr>
            <a:lvl7pPr marL="11686387" indent="0">
              <a:buNone/>
              <a:defRPr sz="3800"/>
            </a:lvl7pPr>
            <a:lvl8pPr marL="13634118" indent="0">
              <a:buNone/>
              <a:defRPr sz="3800"/>
            </a:lvl8pPr>
            <a:lvl9pPr marL="15581850" indent="0">
              <a:buNone/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F4BBE-B0A8-4938-BDE3-89E5F897B4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46440" y="1610686"/>
            <a:ext cx="29625525" cy="670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655" tIns="198827" rIns="397655" bIns="1988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46440" y="9388103"/>
            <a:ext cx="29625525" cy="2655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655" tIns="198827" rIns="397655" bIns="1988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6438" y="37290210"/>
            <a:ext cx="7680614" cy="2141008"/>
          </a:xfrm>
          <a:prstGeom prst="rect">
            <a:avLst/>
          </a:prstGeom>
        </p:spPr>
        <p:txBody>
          <a:bodyPr vert="horz" lIns="397655" tIns="198827" rIns="397655" bIns="198827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207" y="37290210"/>
            <a:ext cx="10423988" cy="2141008"/>
          </a:xfrm>
          <a:prstGeom prst="rect">
            <a:avLst/>
          </a:prstGeom>
        </p:spPr>
        <p:txBody>
          <a:bodyPr vert="horz" lIns="397655" tIns="198827" rIns="397655" bIns="198827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349" y="37290210"/>
            <a:ext cx="7680614" cy="2141008"/>
          </a:xfrm>
          <a:prstGeom prst="rect">
            <a:avLst/>
          </a:prstGeom>
        </p:spPr>
        <p:txBody>
          <a:bodyPr vert="horz" lIns="397655" tIns="198827" rIns="397655" bIns="198827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EEBC6FE9-BAE6-4941-9370-4566CF99EF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defTabSz="3893091" rtl="0" eaLnBrk="0" fontAlgn="base" hangingPunct="0">
        <a:spcBef>
          <a:spcPct val="0"/>
        </a:spcBef>
        <a:spcAft>
          <a:spcPct val="0"/>
        </a:spcAft>
        <a:defRPr sz="18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893091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defTabSz="3893091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defTabSz="3893091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defTabSz="3893091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80897" algn="ctr" defTabSz="3893934" rtl="0" fontAlgn="base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61795" algn="ctr" defTabSz="3893934" rtl="0" fontAlgn="base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442692" algn="ctr" defTabSz="3893934" rtl="0" fontAlgn="base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923591" algn="ctr" defTabSz="3893934" rtl="0" fontAlgn="base">
        <a:spcBef>
          <a:spcPct val="0"/>
        </a:spcBef>
        <a:spcAft>
          <a:spcPct val="0"/>
        </a:spcAft>
        <a:defRPr sz="187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1458030" indent="-1458030" algn="l" defTabSz="3893091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64076" indent="-1215652" algn="l" defTabSz="3893091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4868245" indent="-973273" algn="l" defTabSz="3893091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3pPr>
      <a:lvl4pPr marL="6814790" indent="-973273" algn="l" defTabSz="3893091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63214" indent="-973273" algn="l" defTabSz="3893091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12522" indent="-973866" algn="l" defTabSz="3895462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660252" indent="-973866" algn="l" defTabSz="3895462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7984" indent="-973866" algn="l" defTabSz="3895462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555716" indent="-973866" algn="l" defTabSz="3895462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47731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895462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43192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790925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38656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686387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34118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581850" algn="l" defTabSz="389546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211943" y="1"/>
            <a:ext cx="32223933" cy="582627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6184" tIns="48092" rIns="96184" bIns="48092"/>
          <a:lstStyle/>
          <a:p>
            <a:pPr algn="ctr" defTabSz="794777">
              <a:lnSpc>
                <a:spcPct val="150000"/>
              </a:lnSpc>
              <a:defRPr/>
            </a:pPr>
            <a:r>
              <a:rPr lang="en-US" sz="2400" b="1" i="0" dirty="0">
                <a:solidFill>
                  <a:srgbClr val="404040"/>
                </a:solidFill>
                <a:effectLst/>
                <a:latin typeface="DeepSeek-CJK-patch"/>
              </a:rPr>
              <a:t>In the Name of God</a:t>
            </a:r>
            <a:endParaRPr lang="fa-IR" sz="33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defTabSz="794777">
              <a:lnSpc>
                <a:spcPct val="150000"/>
              </a:lnSpc>
              <a:defRPr/>
            </a:pPr>
            <a:r>
              <a:rPr lang="en-US" sz="4000" b="1" i="0" dirty="0">
                <a:solidFill>
                  <a:schemeClr val="tx2"/>
                </a:solidFill>
                <a:effectLst/>
                <a:latin typeface="DeepSeek-CJK-patch"/>
              </a:rPr>
              <a:t>The 13th International Seminar on Linear Algebra and Its Applications</a:t>
            </a:r>
            <a:endParaRPr lang="fa-IR" sz="4000" b="1" dirty="0">
              <a:solidFill>
                <a:schemeClr val="tx2"/>
              </a:solidFill>
              <a:cs typeface="B Titr" panose="00000700000000000000" pitchFamily="2" charset="-78"/>
            </a:endParaRPr>
          </a:p>
          <a:p>
            <a:pPr algn="ctr" eaLnBrk="0" hangingPunct="0">
              <a:lnSpc>
                <a:spcPct val="200000"/>
              </a:lnSpc>
              <a:tabLst>
                <a:tab pos="2884120" algn="ctr"/>
                <a:tab pos="5770119" algn="r"/>
              </a:tabLst>
              <a:defRPr/>
            </a:pPr>
            <a:r>
              <a:rPr lang="en-US" sz="6000" b="1" i="0" dirty="0">
                <a:solidFill>
                  <a:srgbClr val="404040"/>
                </a:solidFill>
                <a:effectLst/>
                <a:latin typeface="DeepSeek-CJK-patch"/>
                <a:cs typeface="+mj-cs"/>
              </a:rPr>
              <a:t>The paper title should be sufficient and clear</a:t>
            </a:r>
            <a:r>
              <a:rPr lang="fa-IR" sz="6000" b="1" dirty="0">
                <a:solidFill>
                  <a:schemeClr val="tx1"/>
                </a:solidFill>
                <a:cs typeface="+mj-cs"/>
              </a:rPr>
              <a:t> </a:t>
            </a:r>
            <a:endParaRPr lang="en-US" sz="6000" b="1" dirty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600" b="0" i="0" dirty="0">
                <a:solidFill>
                  <a:srgbClr val="404040"/>
                </a:solidFill>
                <a:effectLst/>
                <a:latin typeface="DeepSeek-CJK-patch"/>
              </a:rPr>
              <a:t>Presenter's surname, presenter's name¹; Second author's surname, second author's name², ... </a:t>
            </a:r>
            <a:endParaRPr lang="fa-IR" sz="36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4300" b="1" baseline="30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DeepSeek-CJK-patch"/>
              </a:rPr>
              <a:t>¹Department of Mathematics, Faculty of Science, University of ..., (</a:t>
            </a:r>
            <a:r>
              <a:rPr lang="en-US" sz="3200" b="0" i="1" dirty="0">
                <a:solidFill>
                  <a:srgbClr val="404040"/>
                </a:solidFill>
                <a:effectLst/>
                <a:latin typeface="DeepSeek-CJK-patch"/>
              </a:rPr>
              <a:t>B Nazanin 35.3 Italic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DeepSeek-CJK-patch"/>
              </a:rPr>
              <a:t>)</a:t>
            </a:r>
            <a:br>
              <a:rPr lang="en-US" sz="3200" dirty="0"/>
            </a:br>
            <a:r>
              <a:rPr lang="en-US" sz="3200" b="0" i="0" dirty="0">
                <a:solidFill>
                  <a:srgbClr val="404040"/>
                </a:solidFill>
                <a:effectLst/>
                <a:latin typeface="DeepSeek-CJK-patch"/>
              </a:rPr>
              <a:t>²Department of Mathematics, University of ..., City of ...</a:t>
            </a:r>
            <a:endParaRPr lang="fa-IR" sz="43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16637640" y="26643393"/>
            <a:ext cx="15793600" cy="8300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6184" tIns="48092" rIns="96184" bIns="48092" anchor="b"/>
          <a:lstStyle/>
          <a:p>
            <a:pPr algn="ctr">
              <a:defRPr/>
            </a:pPr>
            <a:r>
              <a:rPr lang="en-US" sz="4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" pitchFamily="18" charset="0"/>
              </a:rPr>
              <a:t>Results</a:t>
            </a:r>
            <a:endParaRPr lang="en-US" sz="4700" b="1" dirty="0">
              <a:ln w="12700">
                <a:solidFill>
                  <a:srgbClr val="0215CA"/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2069" name="Rectangle 88"/>
          <p:cNvSpPr>
            <a:spLocks noChangeArrowheads="1"/>
          </p:cNvSpPr>
          <p:nvPr/>
        </p:nvSpPr>
        <p:spPr bwMode="auto">
          <a:xfrm>
            <a:off x="32543014" y="2154786"/>
            <a:ext cx="194311" cy="48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184" tIns="48092" rIns="96184" bIns="48092" anchor="ctr">
            <a:spAutoFit/>
          </a:bodyPr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787653" y="31154861"/>
            <a:ext cx="15750045" cy="7700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6184" tIns="48092" rIns="96184" bIns="48092" anchor="b"/>
          <a:lstStyle/>
          <a:p>
            <a:pPr algn="ctr" rtl="0">
              <a:defRPr/>
            </a:pPr>
            <a:r>
              <a:rPr lang="en-US" sz="4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" pitchFamily="18" charset="0"/>
              </a:rPr>
              <a:t>References</a:t>
            </a:r>
            <a:endParaRPr lang="en-US" sz="4700" b="1" dirty="0">
              <a:ln w="12700">
                <a:solidFill>
                  <a:srgbClr val="0215CA"/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43685" y="26155796"/>
            <a:ext cx="15780224" cy="78965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6184" tIns="48092" rIns="96184" bIns="48092" anchor="b"/>
          <a:lstStyle/>
          <a:p>
            <a:pPr algn="ctr">
              <a:defRPr/>
            </a:pPr>
            <a:r>
              <a:rPr lang="en-US" sz="4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" pitchFamily="18" charset="0"/>
              </a:rPr>
              <a:t>Research Process</a:t>
            </a:r>
            <a:endParaRPr lang="en-US" sz="4700" b="1" dirty="0">
              <a:ln w="12700">
                <a:solidFill>
                  <a:srgbClr val="0215CA"/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29612" y="5980398"/>
            <a:ext cx="15651608" cy="9285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6184" tIns="48092" rIns="96184" bIns="48092" anchor="b"/>
          <a:lstStyle/>
          <a:p>
            <a:pPr algn="ctr">
              <a:defRPr/>
            </a:pPr>
            <a:r>
              <a:rPr lang="en-US" sz="4700" b="1" dirty="0">
                <a:solidFill>
                  <a:schemeClr val="tx1"/>
                </a:solidFill>
                <a:latin typeface="Adobe Garamond Pro" pitchFamily="18" charset="0"/>
              </a:rPr>
              <a:t>Introduction</a:t>
            </a:r>
            <a:r>
              <a:rPr lang="fa-IR" sz="4700" b="1" dirty="0">
                <a:solidFill>
                  <a:schemeClr val="tx1"/>
                </a:solidFill>
                <a:latin typeface="Adobe Garamond Pro" pitchFamily="18" charset="0"/>
              </a:rPr>
              <a:t> </a:t>
            </a:r>
            <a:endParaRPr lang="en-US" sz="4700" b="1" dirty="0">
              <a:ln w="12700">
                <a:solidFill>
                  <a:srgbClr val="0215CA"/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28470" y="27279266"/>
            <a:ext cx="15651608" cy="12144756"/>
          </a:xfrm>
          <a:prstGeom prst="roundRect">
            <a:avLst>
              <a:gd name="adj" fmla="val 6827"/>
            </a:avLst>
          </a:prstGeom>
          <a:noFill/>
          <a:ln w="57150"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78" tIns="55239" rIns="110478" bIns="55239" anchor="ctr"/>
          <a:lstStyle/>
          <a:p>
            <a:pPr algn="just"/>
            <a:endParaRPr lang="fa-IR" sz="4000" dirty="0">
              <a:solidFill>
                <a:schemeClr val="tx1"/>
              </a:solidFill>
              <a:latin typeface="Times New Roman"/>
              <a:ea typeface="Times New Roman"/>
              <a:cs typeface="B Nazanin" pitchFamily="2" charset="-78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11943" y="7070000"/>
            <a:ext cx="15723824" cy="18859318"/>
          </a:xfrm>
          <a:prstGeom prst="roundRect">
            <a:avLst>
              <a:gd name="adj" fmla="val 6827"/>
            </a:avLst>
          </a:prstGeom>
          <a:noFill/>
          <a:ln w="57150"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78" tIns="55239" rIns="110478" bIns="55239" anchor="ctr"/>
          <a:lstStyle/>
          <a:p>
            <a:pPr algn="just" rtl="0">
              <a:defRPr/>
            </a:pPr>
            <a:endParaRPr lang="en-US" sz="3800" dirty="0">
              <a:solidFill>
                <a:srgbClr val="000000"/>
              </a:solidFill>
              <a:cs typeface="B Nazanin" pitchFamily="2" charset="-78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6621636" y="7069999"/>
            <a:ext cx="15651608" cy="19480625"/>
          </a:xfrm>
          <a:prstGeom prst="roundRect">
            <a:avLst>
              <a:gd name="adj" fmla="val 6827"/>
            </a:avLst>
          </a:prstGeom>
          <a:noFill/>
          <a:ln w="57150"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78" tIns="55239" rIns="110478" bIns="55239" anchor="ctr"/>
          <a:lstStyle/>
          <a:p>
            <a:pPr algn="just"/>
            <a:endParaRPr lang="en-US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endParaRPr lang="en-US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endParaRPr lang="fa-IR" sz="41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/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B Nazanin" panose="00000400000000000000" pitchFamily="2" charset="-78"/>
              </a:rPr>
              <a:t>­</a:t>
            </a:r>
          </a:p>
          <a:p>
            <a:pPr rtl="0"/>
            <a:endParaRPr lang="en-US" sz="4000" dirty="0">
              <a:solidFill>
                <a:schemeClr val="tx1"/>
              </a:solidFill>
              <a:latin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6779632" y="27599141"/>
            <a:ext cx="15651608" cy="3529031"/>
          </a:xfrm>
          <a:prstGeom prst="roundRect">
            <a:avLst>
              <a:gd name="adj" fmla="val 6827"/>
            </a:avLst>
          </a:prstGeom>
          <a:noFill/>
          <a:ln w="57150"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78" tIns="55239" rIns="110478" bIns="55239" anchor="ctr"/>
          <a:lstStyle/>
          <a:p>
            <a:pPr algn="justLow">
              <a:defRPr/>
            </a:pPr>
            <a:endParaRPr lang="fa-IR" sz="4000" dirty="0">
              <a:solidFill>
                <a:schemeClr val="tx1"/>
              </a:solidFill>
              <a:latin typeface="Times New Roman"/>
              <a:ea typeface="Times New Roman"/>
              <a:cs typeface="B Nazanin" pitchFamily="2" charset="-78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6779632" y="31951624"/>
            <a:ext cx="15651608" cy="8068070"/>
          </a:xfrm>
          <a:prstGeom prst="roundRect">
            <a:avLst>
              <a:gd name="adj" fmla="val 6827"/>
            </a:avLst>
          </a:prstGeom>
          <a:noFill/>
          <a:ln w="57150"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78" tIns="55239" rIns="110478" bIns="55239" anchor="ctr"/>
          <a:lstStyle/>
          <a:p>
            <a:endParaRPr lang="fa-IR" sz="2900" dirty="0">
              <a:solidFill>
                <a:schemeClr val="tx1"/>
              </a:solidFill>
            </a:endParaRPr>
          </a:p>
          <a:p>
            <a:pPr algn="l" rtl="0"/>
            <a:r>
              <a:rPr lang="en-US" sz="3200" dirty="0">
                <a:solidFill>
                  <a:schemeClr val="tx1"/>
                </a:solidFill>
              </a:rPr>
              <a:t>[2] I</a:t>
            </a:r>
            <a:r>
              <a:rPr lang="fa-IR" sz="3200" dirty="0">
                <a:solidFill>
                  <a:schemeClr val="tx1"/>
                </a:solidFill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S</a:t>
            </a:r>
            <a:r>
              <a:rPr lang="fa-IR" sz="3200" dirty="0">
                <a:solidFill>
                  <a:schemeClr val="tx1"/>
                </a:solidFill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Gradshteym</a:t>
            </a:r>
            <a:r>
              <a:rPr lang="en-US" sz="3200" dirty="0">
                <a:solidFill>
                  <a:schemeClr val="tx1"/>
                </a:solidFill>
              </a:rPr>
              <a:t> and I</a:t>
            </a:r>
            <a:r>
              <a:rPr lang="fa-IR" sz="3200" dirty="0">
                <a:solidFill>
                  <a:schemeClr val="tx1"/>
                </a:solidFill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M</a:t>
            </a:r>
            <a:r>
              <a:rPr lang="fa-IR" sz="3200" dirty="0">
                <a:solidFill>
                  <a:schemeClr val="tx1"/>
                </a:solidFill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Ryzhik</a:t>
            </a:r>
            <a:r>
              <a:rPr lang="en-US" sz="3200" dirty="0">
                <a:solidFill>
                  <a:schemeClr val="tx1"/>
                </a:solidFill>
              </a:rPr>
              <a:t>; “</a:t>
            </a:r>
            <a:r>
              <a:rPr lang="en-US" sz="3200" i="1" dirty="0">
                <a:solidFill>
                  <a:schemeClr val="tx1"/>
                </a:solidFill>
              </a:rPr>
              <a:t>Tables of Integrals,   Series, and Products</a:t>
            </a:r>
            <a:r>
              <a:rPr lang="en-US" sz="3200" dirty="0">
                <a:solidFill>
                  <a:schemeClr val="tx1"/>
                </a:solidFill>
              </a:rPr>
              <a:t>”; 5th edition, Academic Press. (1994)</a:t>
            </a:r>
            <a:r>
              <a:rPr lang="fa-IR" sz="3200" dirty="0">
                <a:solidFill>
                  <a:schemeClr val="tx1"/>
                </a:solidFill>
              </a:rPr>
              <a:t>  </a:t>
            </a:r>
            <a:r>
              <a:rPr lang="en-US" sz="3200" dirty="0">
                <a:solidFill>
                  <a:schemeClr val="tx1"/>
                </a:solidFill>
              </a:rPr>
              <a:t>547 </a:t>
            </a:r>
          </a:p>
          <a:p>
            <a:pPr algn="l" rtl="0"/>
            <a:r>
              <a:rPr lang="en-US" sz="3200" dirty="0">
                <a:solidFill>
                  <a:schemeClr val="tx1"/>
                </a:solidFill>
              </a:rPr>
              <a:t>[3]  P. G. </a:t>
            </a:r>
            <a:r>
              <a:rPr lang="fa-IR" sz="3200" dirty="0">
                <a:solidFill>
                  <a:schemeClr val="tx1"/>
                </a:solidFill>
              </a:rPr>
              <a:t>.</a:t>
            </a:r>
            <a:r>
              <a:rPr lang="en-US" sz="3200" dirty="0" err="1">
                <a:solidFill>
                  <a:schemeClr val="tx1"/>
                </a:solidFill>
              </a:rPr>
              <a:t>Debendetti</a:t>
            </a:r>
            <a:r>
              <a:rPr lang="en-US" sz="3200" dirty="0">
                <a:solidFill>
                  <a:schemeClr val="tx1"/>
                </a:solidFill>
              </a:rPr>
              <a:t> and E</a:t>
            </a:r>
            <a:r>
              <a:rPr lang="fa-IR" sz="3200" dirty="0">
                <a:solidFill>
                  <a:schemeClr val="tx1"/>
                </a:solidFill>
              </a:rPr>
              <a:t>.. </a:t>
            </a:r>
            <a:r>
              <a:rPr lang="en-US" sz="3200" dirty="0">
                <a:solidFill>
                  <a:schemeClr val="tx1"/>
                </a:solidFill>
              </a:rPr>
              <a:t>H</a:t>
            </a:r>
            <a:r>
              <a:rPr lang="fa-IR" sz="3200" dirty="0">
                <a:solidFill>
                  <a:schemeClr val="tx1"/>
                </a:solidFill>
              </a:rPr>
              <a:t>. </a:t>
            </a:r>
            <a:r>
              <a:rPr lang="en-US" sz="3200" dirty="0">
                <a:solidFill>
                  <a:schemeClr val="tx1"/>
                </a:solidFill>
              </a:rPr>
              <a:t>Stanley; “</a:t>
            </a:r>
            <a:r>
              <a:rPr lang="en-US" sz="3200" dirty="0" err="1">
                <a:solidFill>
                  <a:schemeClr val="tx1"/>
                </a:solidFill>
              </a:rPr>
              <a:t>Supercooled</a:t>
            </a:r>
            <a:r>
              <a:rPr lang="en-US" sz="3200" dirty="0">
                <a:solidFill>
                  <a:schemeClr val="tx1"/>
                </a:solidFill>
              </a:rPr>
              <a:t> and Glassy Water”; </a:t>
            </a:r>
            <a:r>
              <a:rPr lang="en-US" sz="3200" i="1" dirty="0">
                <a:solidFill>
                  <a:schemeClr val="tx1"/>
                </a:solidFill>
              </a:rPr>
              <a:t>Physics Today </a:t>
            </a:r>
            <a:r>
              <a:rPr lang="en-US" sz="3200" b="1" dirty="0">
                <a:solidFill>
                  <a:schemeClr val="tx1"/>
                </a:solidFill>
              </a:rPr>
              <a:t>56</a:t>
            </a:r>
            <a:r>
              <a:rPr lang="en-US" sz="3200" dirty="0">
                <a:solidFill>
                  <a:schemeClr val="tx1"/>
                </a:solidFill>
              </a:rPr>
              <a:t>, No. 3  (2003) 40-46. </a:t>
            </a:r>
          </a:p>
          <a:p>
            <a:pPr algn="l" rtl="0"/>
            <a:endParaRPr lang="en-US" sz="2900" dirty="0">
              <a:solidFill>
                <a:schemeClr val="tx1"/>
              </a:solidFill>
            </a:endParaRPr>
          </a:p>
          <a:p>
            <a:pPr algn="l" rtl="0"/>
            <a:endParaRPr lang="en-US" sz="2900" dirty="0">
              <a:solidFill>
                <a:schemeClr val="tx1"/>
              </a:solidFill>
            </a:endParaRPr>
          </a:p>
          <a:p>
            <a:pPr algn="l" rtl="0"/>
            <a:endParaRPr lang="en-US" sz="2900" dirty="0">
              <a:solidFill>
                <a:schemeClr val="tx1"/>
              </a:solidFill>
            </a:endParaRPr>
          </a:p>
          <a:p>
            <a:pPr algn="r">
              <a:defRPr/>
            </a:pPr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r">
              <a:defRPr/>
            </a:pPr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ctr">
              <a:defRPr/>
            </a:pPr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‌</a:t>
            </a:r>
            <a:endParaRPr lang="en-US" sz="24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20622" y="8023190"/>
            <a:ext cx="7176095" cy="1773550"/>
          </a:xfrm>
          <a:prstGeom prst="rect">
            <a:avLst/>
          </a:prstGeom>
          <a:noFill/>
        </p:spPr>
        <p:txBody>
          <a:bodyPr wrap="square" lIns="110478" tIns="55239" rIns="110478" bIns="55239" rtlCol="1">
            <a:spAutoFit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Text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Text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Text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10416" y="13064776"/>
            <a:ext cx="15156175" cy="1219553"/>
          </a:xfrm>
          <a:prstGeom prst="rect">
            <a:avLst/>
          </a:prstGeom>
          <a:noFill/>
        </p:spPr>
        <p:txBody>
          <a:bodyPr wrap="square" lIns="110478" tIns="55239" rIns="110478" bIns="55239" rtlCol="1">
            <a:spAutoFit/>
          </a:bodyPr>
          <a:lstStyle/>
          <a:p>
            <a:pPr algn="l"/>
            <a:r>
              <a:rPr lang="en-US" sz="3600" dirty="0">
                <a:cs typeface="B Nazanin" panose="00000400000000000000" pitchFamily="2" charset="-78"/>
              </a:rPr>
              <a:t>Text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</a:p>
          <a:p>
            <a:pPr algn="l"/>
            <a:r>
              <a:rPr lang="en-US" sz="3600" dirty="0">
                <a:cs typeface="B Nazanin" panose="00000400000000000000" pitchFamily="2" charset="-78"/>
              </a:rPr>
              <a:t>Text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endParaRPr lang="fa-IR" sz="3600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13755" y="21916898"/>
                <a:ext cx="14221445" cy="2262402"/>
              </a:xfrm>
              <a:prstGeom prst="rect">
                <a:avLst/>
              </a:prstGeom>
              <a:noFill/>
            </p:spPr>
            <p:txBody>
              <a:bodyPr wrap="square" lIns="110478" tIns="55239" rIns="110478" bIns="55239" rtlCol="1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3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pt-BR" sz="38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pt-BR" sz="38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3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sz="380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sz="380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sz="38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pt-BR" sz="38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pt-BR" sz="3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380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pt-BR" sz="380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sSup>
                            <m:sSupPr>
                              <m:ctrlP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t-BR" sz="380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fa-IR" sz="3800" dirty="0"/>
              </a:p>
              <a:p>
                <a:pPr algn="l"/>
                <a:endParaRPr lang="fa-IR" sz="36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55" y="21916898"/>
                <a:ext cx="14221445" cy="22624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8267881" y="17946997"/>
                <a:ext cx="4726095" cy="665555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lIns="110478" tIns="55239" rIns="110478" bIns="55239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a-IR" sz="3600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7881" y="17946997"/>
                <a:ext cx="4726095" cy="6655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8267882" y="20669775"/>
                <a:ext cx="4706208" cy="665555"/>
              </a:xfrm>
              <a:prstGeom prst="rect">
                <a:avLst/>
              </a:prstGeom>
              <a:solidFill>
                <a:srgbClr val="FFFF00"/>
              </a:solidFill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110478" tIns="55239" rIns="110478" bIns="55239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a-I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7882" y="20669775"/>
                <a:ext cx="4706208" cy="6655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6988481" y="24238617"/>
            <a:ext cx="14985197" cy="665555"/>
          </a:xfrm>
          <a:prstGeom prst="rect">
            <a:avLst/>
          </a:prstGeom>
          <a:noFill/>
        </p:spPr>
        <p:txBody>
          <a:bodyPr wrap="square" lIns="110478" tIns="55239" rIns="110478" bIns="55239" rtlCol="1">
            <a:spAutoFit/>
          </a:bodyPr>
          <a:lstStyle/>
          <a:p>
            <a:pPr algn="l"/>
            <a:r>
              <a:rPr lang="en-US" sz="3600" dirty="0">
                <a:cs typeface="B Nazanin" panose="00000400000000000000" pitchFamily="2" charset="-78"/>
              </a:rPr>
              <a:t>Text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en-US" sz="3600" dirty="0" err="1">
                <a:cs typeface="B Nazanin" panose="00000400000000000000" pitchFamily="2" charset="-78"/>
              </a:rPr>
              <a:t>text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endParaRPr lang="fa-IR" sz="3600" dirty="0">
              <a:cs typeface="B Nazanin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6621635" y="5991027"/>
            <a:ext cx="15651608" cy="9285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6184" tIns="48092" rIns="96184" bIns="48092" anchor="b"/>
          <a:lstStyle/>
          <a:p>
            <a:pPr algn="ctr">
              <a:defRPr/>
            </a:pPr>
            <a:r>
              <a:rPr lang="en-US" sz="4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" pitchFamily="18" charset="0"/>
                <a:cs typeface="B Tir" panose="00000400000000000000" pitchFamily="2" charset="-78"/>
              </a:rPr>
              <a:t>Discussion</a:t>
            </a:r>
            <a:endParaRPr lang="en-US" sz="4700" b="1" dirty="0">
              <a:ln w="12700">
                <a:solidFill>
                  <a:srgbClr val="0215CA"/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r" panose="00000400000000000000" pitchFamily="2" charset="-78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77202A1-083A-6671-FC95-B2A48C6EEE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314843" y="959883"/>
            <a:ext cx="3658835" cy="36588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9E7077-EB58-F11E-F9EC-4C49EE6E15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62" y="948191"/>
            <a:ext cx="4455916" cy="38141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FAA1B9C-B0B3-B9A3-36FC-AB6A3DEA8EB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9800" y="16560700"/>
            <a:ext cx="6248400" cy="63478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04690C2-378A-ADDD-74E2-1130DBAF38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871" y="7973806"/>
            <a:ext cx="5499874" cy="4800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7BDAE6-80A9-4461-8A83-B8A3D51E4EEE}"/>
                  </a:ext>
                </a:extLst>
              </p:cNvPr>
              <p:cNvSpPr txBox="1"/>
              <p:nvPr/>
            </p:nvSpPr>
            <p:spPr>
              <a:xfrm>
                <a:off x="1905000" y="17297400"/>
                <a:ext cx="10972800" cy="2349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pt-BR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pt-BR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pt-BR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pt-BR" i="1" smtClean="0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7BDAE6-80A9-4461-8A83-B8A3D51E4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297400"/>
                <a:ext cx="10972800" cy="23492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1D6F289-F74D-DA30-7EAE-5C2C89A2E9EA}"/>
              </a:ext>
            </a:extLst>
          </p:cNvPr>
          <p:cNvSpPr txBox="1"/>
          <p:nvPr/>
        </p:nvSpPr>
        <p:spPr>
          <a:xfrm>
            <a:off x="18059400" y="9020653"/>
            <a:ext cx="132588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Text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Text </a:t>
            </a:r>
            <a:r>
              <a:rPr lang="en-US" sz="3600" b="0" i="0" dirty="0" err="1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Text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dirty="0">
                <a:solidFill>
                  <a:srgbClr val="404040"/>
                </a:solidFill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404040"/>
                </a:solidFill>
                <a:cs typeface="Times New Roman" panose="02020603050405020304" pitchFamily="18" charset="0"/>
              </a:rPr>
              <a:t>text</a:t>
            </a:r>
            <a:r>
              <a:rPr lang="en-US" sz="3600" b="0" i="0" dirty="0">
                <a:solidFill>
                  <a:srgbClr val="404040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algn="l" rtl="0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3A24B1-14D2-EA64-1D3A-6455DB01B0F1}"/>
              </a:ext>
            </a:extLst>
          </p:cNvPr>
          <p:cNvSpPr txBox="1"/>
          <p:nvPr/>
        </p:nvSpPr>
        <p:spPr>
          <a:xfrm>
            <a:off x="17298823" y="28190452"/>
            <a:ext cx="14674855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cs typeface="+mj-cs"/>
              </a:rPr>
              <a:t>Text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</a:p>
          <a:p>
            <a:pPr algn="l"/>
            <a:r>
              <a:rPr lang="en-US" sz="3600" dirty="0">
                <a:cs typeface="+mj-cs"/>
              </a:rPr>
              <a:t>Text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endParaRPr lang="fa-IR" sz="3600" dirty="0">
              <a:cs typeface="+mj-cs"/>
            </a:endParaRPr>
          </a:p>
          <a:p>
            <a:pPr algn="l"/>
            <a:r>
              <a:rPr lang="en-US" sz="3600" dirty="0">
                <a:cs typeface="+mj-cs"/>
              </a:rPr>
              <a:t>Text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</a:p>
          <a:p>
            <a:pPr algn="l"/>
            <a:r>
              <a:rPr lang="en-US" sz="3600" dirty="0">
                <a:cs typeface="+mj-cs"/>
              </a:rPr>
              <a:t>Text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err="1">
                <a:cs typeface="+mj-cs"/>
              </a:rPr>
              <a:t>text</a:t>
            </a:r>
            <a:r>
              <a:rPr lang="en-US" sz="3600" dirty="0">
                <a:cs typeface="+mj-cs"/>
              </a:rPr>
              <a:t> </a:t>
            </a:r>
            <a:endParaRPr lang="fa-IR" sz="3600" dirty="0">
              <a:cs typeface="+mj-cs"/>
            </a:endParaRPr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68ED2-6BB9-A908-7E5C-CD119F23D6F3}"/>
              </a:ext>
            </a:extLst>
          </p:cNvPr>
          <p:cNvSpPr txBox="1"/>
          <p:nvPr/>
        </p:nvSpPr>
        <p:spPr>
          <a:xfrm>
            <a:off x="1295400" y="27599141"/>
            <a:ext cx="14371191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endParaRPr lang="en-US" sz="4000" dirty="0"/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Text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  <a:r>
              <a:rPr lang="en-US" sz="4000" dirty="0" err="1"/>
              <a:t>text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4464</TotalTime>
  <Words>551</Words>
  <Application>Microsoft Office PowerPoint</Application>
  <PresentationFormat>Custom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Adobe Garamond Pro</vt:lpstr>
      <vt:lpstr>Arial</vt:lpstr>
      <vt:lpstr>B Nazanin</vt:lpstr>
      <vt:lpstr>B Tir</vt:lpstr>
      <vt:lpstr>B Titr</vt:lpstr>
      <vt:lpstr>Calibri</vt:lpstr>
      <vt:lpstr>Cambria Math</vt:lpstr>
      <vt:lpstr>DeepSeek-CJK-patch</vt:lpstr>
      <vt:lpstr>Times New Roman</vt:lpstr>
      <vt:lpstr>Office Theme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pentium</cp:lastModifiedBy>
  <cp:revision>241</cp:revision>
  <cp:lastPrinted>1601-01-01T00:00:00Z</cp:lastPrinted>
  <dcterms:created xsi:type="dcterms:W3CDTF">2011-02-17T22:15:01Z</dcterms:created>
  <dcterms:modified xsi:type="dcterms:W3CDTF">2025-04-24T07:29:00Z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